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5"/>
  </p:notesMasterIdLst>
  <p:sldIdLst>
    <p:sldId id="256" r:id="rId2"/>
    <p:sldId id="257" r:id="rId3"/>
    <p:sldId id="32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318" r:id="rId16"/>
    <p:sldId id="272" r:id="rId17"/>
    <p:sldId id="319" r:id="rId18"/>
    <p:sldId id="273" r:id="rId19"/>
    <p:sldId id="274" r:id="rId20"/>
    <p:sldId id="320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96" r:id="rId42"/>
    <p:sldId id="297" r:id="rId43"/>
    <p:sldId id="298" r:id="rId44"/>
    <p:sldId id="299" r:id="rId45"/>
    <p:sldId id="322" r:id="rId46"/>
    <p:sldId id="309" r:id="rId47"/>
    <p:sldId id="312" r:id="rId48"/>
    <p:sldId id="315" r:id="rId49"/>
    <p:sldId id="323" r:id="rId50"/>
    <p:sldId id="300" r:id="rId51"/>
    <p:sldId id="325" r:id="rId52"/>
    <p:sldId id="301" r:id="rId53"/>
    <p:sldId id="302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98"/>
    <p:restoredTop sz="83151"/>
  </p:normalViewPr>
  <p:slideViewPr>
    <p:cSldViewPr snapToGrid="0">
      <p:cViewPr varScale="1">
        <p:scale>
          <a:sx n="105" d="100"/>
          <a:sy n="105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142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8189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660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changing?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only is this comparison easier, but if we now go back to the original flickering image, you won’t have the same problem – you can’t “unsee” the answer.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Lines seem different sizes </a:t>
            </a:r>
            <a:endParaRPr dirty="0"/>
          </a:p>
        </p:txBody>
      </p:sp>
      <p:sp>
        <p:nvSpPr>
          <p:cNvPr id="465" name="Google Shape;46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right angles </a:t>
            </a:r>
            <a:endParaRPr dirty="0"/>
          </a:p>
        </p:txBody>
      </p:sp>
      <p:sp>
        <p:nvSpPr>
          <p:cNvPr id="472" name="Google Shape;47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F0502020204030204" pitchFamily="34" charset="0"/>
              </a:rPr>
              <a:t>Rods work at very low levels of light. We use these for night vision because only a few bits of light (photons) can activate a rod. Rods don't help with color vision, which is why at night, we see everything in a gray scale. The human eye has over 100 million rod cells.</a:t>
            </a:r>
          </a:p>
          <a:p>
            <a:pPr algn="l"/>
            <a:endParaRPr lang="en-US" b="0" i="0" dirty="0">
              <a:solidFill>
                <a:srgbClr val="2A2A2A"/>
              </a:solidFill>
              <a:effectLst/>
              <a:latin typeface="Roboto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00000000000000000" pitchFamily="2" charset="0"/>
              </a:rPr>
              <a:t>Cones require a lot more light and they are used to see color. We have three types of cones: blue, green, and red. The human eye only has about 6 million cones. Many of these are packed into the fovea, a small pit in the back of the eye that helps with the sharpness or detail of images.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1" name="Google Shape;69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F0502020204030204" pitchFamily="34" charset="0"/>
              </a:rPr>
              <a:t>Rods work at very low levels of light. We use these for night vision because only a few bits of light (photons) can activate a rod. Rods don't help with color vision, which is why at night, we see everything in a gray scale. The human eye has over 100 million rod cells.</a:t>
            </a:r>
          </a:p>
          <a:p>
            <a:pPr algn="l"/>
            <a:endParaRPr lang="en-US" b="0" i="0" dirty="0">
              <a:solidFill>
                <a:srgbClr val="2A2A2A"/>
              </a:solidFill>
              <a:effectLst/>
              <a:latin typeface="Roboto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00000000000000000" pitchFamily="2" charset="0"/>
              </a:rPr>
              <a:t>Cones require a lot more light and they are used to see color. We have three types of cones: blue, green, and red. The human eye only has about 6 million cones. Many of these are packed into the fovea, a small pit in the back of the eye that helps with the sharpness or detail of images.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2505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4576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Flash image on next screen </a:t>
            </a:r>
            <a:endParaRPr dirty="0"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Clocked my spacebar double-tap ability at about 80ms on average.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 knowing what you were going to see, you likely attuned to the red dot in the field of blue dots.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power of preattentive processing.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brewer.org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mithcollege.qualtrics.com/jfe/form/SV_1YzLF4QVTzJLRKS" TargetMode="External"/><Relationship Id="rId2" Type="http://schemas.openxmlformats.org/officeDocument/2006/relationships/hyperlink" Target="https://smith.zoom.us/rec/share/VMw2HG9S7iKXiB9iIPUSP55brD_6y0hor5aB2IJ2G-5GK9EmTIpt8TT2-CRrovRF.swJJ83M3CzpcJCEK?startTime=1675788468000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</a:t>
            </a:r>
            <a:r>
              <a:rPr lang="en-US"/>
              <a:t>– Perception and Color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3516923" y="31066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Fast = “pre-attentive processing”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3516923" y="16822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Things that happen in &lt;200ms of visual stimulation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Performed in parallel across the entire visual field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Example…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FA268-3636-06E9-A9CA-4084342E066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 descr="Capture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77661" y="93784"/>
            <a:ext cx="9179169" cy="668215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36802C-A746-80BB-073E-274A7E1CFCA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Perception: </a:t>
            </a:r>
            <a:r>
              <a:rPr lang="en-US" dirty="0" err="1"/>
              <a:t>Preattentive</a:t>
            </a:r>
            <a:r>
              <a:rPr lang="en-US" dirty="0"/>
              <a:t> Processing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470030" y="28721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What did you see?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797" b="5796"/>
          <a:stretch/>
        </p:blipFill>
        <p:spPr>
          <a:xfrm>
            <a:off x="3610708" y="1277816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37799-5320-1478-81F7-05E27A7F34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Perception: </a:t>
            </a:r>
            <a:r>
              <a:rPr lang="en-US" dirty="0" err="1"/>
              <a:t>Preattentive</a:t>
            </a:r>
            <a:r>
              <a:rPr lang="en-US" dirty="0"/>
              <a:t> Processing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4015154" y="2639598"/>
            <a:ext cx="7010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“An understanding of what is processed pre-attentively is probably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most important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contribution that visual science can make to data visualization” (Ware, 2004, p. 19)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B0A06-519B-284C-B913-DB8A42F4668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On the next slide I want you to count how many zeros you see as fast as you can. Raise your hand (do not shout the number) when you have the answer.  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  <p:extLst>
      <p:ext uri="{BB962C8B-B14F-4D97-AF65-F5344CB8AC3E}">
        <p14:creationId xmlns:p14="http://schemas.microsoft.com/office/powerpoint/2010/main" val="1650403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1281768756138976546984506985624982826762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9809858458224519856458945098459985943585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9891330249945959595772564675750678974567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8845789819821677654876364968560912949686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zeros are there?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do the same on the next slide for threes.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  <p:extLst>
      <p:ext uri="{BB962C8B-B14F-4D97-AF65-F5344CB8AC3E}">
        <p14:creationId xmlns:p14="http://schemas.microsoft.com/office/powerpoint/2010/main" val="264705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body" idx="1"/>
          </p:nvPr>
        </p:nvSpPr>
        <p:spPr>
          <a:xfrm>
            <a:off x="3493477" y="104177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12817687561</a:t>
            </a:r>
            <a:r>
              <a:rPr lang="en-US" sz="24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8976546984506985604982826762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980985845822450985645894509845098094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585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90910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0209905959595772564675050678904567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8845789809821677654876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64908560912949686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threes are there?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133B8-68C6-EF1B-1F9A-67DD5243880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counting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512820" y="1710861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1: </a:t>
            </a:r>
            <a:r>
              <a:rPr lang="en-US" sz="2400" dirty="0">
                <a:ea typeface="Arial"/>
                <a:cs typeface="Arial"/>
                <a:sym typeface="Arial"/>
              </a:rPr>
              <a:t>how do we (vis designers) use pre-attentive processing to our advantage?</a:t>
            </a:r>
            <a:endParaRPr sz="24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2: </a:t>
            </a:r>
            <a:r>
              <a:rPr lang="en-US" sz="2400" dirty="0">
                <a:ea typeface="Arial"/>
                <a:cs typeface="Arial"/>
                <a:sym typeface="Arial"/>
              </a:rPr>
              <a:t>what do we need to watch out for?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HW01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Remember to note who you collaborated with or explicitly state that you collaborated with no one (per the syllabus)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Consider working (and submitting) in groups! Lots of people did the exact same visualizations, and it’s more fun to create an analyze when you have brainstorming buddies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911405" y="2450122"/>
            <a:ext cx="7319303" cy="39037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There’s only one instance of something on each of the next slides. What is it? 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926414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/>
          <p:nvPr/>
        </p:nvSpPr>
        <p:spPr>
          <a:xfrm>
            <a:off x="40737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48262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55787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63311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70836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40737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4826243" y="202639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55787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63311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70836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40737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48262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55787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70836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40737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48262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55787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63311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70836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63311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40737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48262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55787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63311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70836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40737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48262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55787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63311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70836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78361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85886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93410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783614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85886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93410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78361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93410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78361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85886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93410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85886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/>
          <p:nvPr/>
        </p:nvSpPr>
        <p:spPr>
          <a:xfrm>
            <a:off x="78361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85886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93410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78361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85886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93410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2"/>
          <p:cNvSpPr/>
          <p:nvPr/>
        </p:nvSpPr>
        <p:spPr>
          <a:xfrm>
            <a:off x="100935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100935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100935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100935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100935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2"/>
          <p:cNvSpPr/>
          <p:nvPr/>
        </p:nvSpPr>
        <p:spPr>
          <a:xfrm>
            <a:off x="100935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929C6-00E8-9582-D78C-5B13B9100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color (hue)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/>
          <p:nvPr/>
        </p:nvSpPr>
        <p:spPr>
          <a:xfrm>
            <a:off x="42027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49551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57076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64601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72126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42027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49551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57076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64601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72126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42027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3"/>
          <p:cNvSpPr/>
          <p:nvPr/>
        </p:nvSpPr>
        <p:spPr>
          <a:xfrm>
            <a:off x="49551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57076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72126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42027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49551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570767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3"/>
          <p:cNvSpPr/>
          <p:nvPr/>
        </p:nvSpPr>
        <p:spPr>
          <a:xfrm>
            <a:off x="64601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3"/>
          <p:cNvSpPr/>
          <p:nvPr/>
        </p:nvSpPr>
        <p:spPr>
          <a:xfrm>
            <a:off x="72126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64601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42027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49551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57076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64601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72126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42027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49551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57076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64601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72126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79650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87175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94700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3"/>
          <p:cNvSpPr/>
          <p:nvPr/>
        </p:nvSpPr>
        <p:spPr>
          <a:xfrm>
            <a:off x="79650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87175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94700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79650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94700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79650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94700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87175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79650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87175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94700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79650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87175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94700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102225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102225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102225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102225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102225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102225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8717573" y="3511061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8B1ED-1AD4-615F-5057-B856504AB27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(curvature)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/>
          <p:nvPr/>
        </p:nvSpPr>
        <p:spPr>
          <a:xfrm>
            <a:off x="41792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4931752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5684227" y="1381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4"/>
          <p:cNvSpPr/>
          <p:nvPr/>
        </p:nvSpPr>
        <p:spPr>
          <a:xfrm>
            <a:off x="71891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4931752" y="2143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64367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41792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56842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718917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4179277" y="3667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5684227" y="3667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643670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643670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41792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4931752" y="4429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56842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71891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493175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643670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718917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8694127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9446602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7941652" y="2143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94466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794165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9446602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4"/>
          <p:cNvSpPr/>
          <p:nvPr/>
        </p:nvSpPr>
        <p:spPr>
          <a:xfrm>
            <a:off x="794165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86941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86941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9446602" y="4429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869412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101990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101990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10199077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101990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10199077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417927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41792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4931752" y="2905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718917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643670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643670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56842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568422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4931752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10192981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71891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794165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794165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7941652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869412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86941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9440506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9440506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939DD-6BF4-5767-D533-76EB8635092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+ color?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>
            <a:spLocks noGrp="1"/>
          </p:cNvSpPr>
          <p:nvPr>
            <p:ph type="body" idx="1"/>
          </p:nvPr>
        </p:nvSpPr>
        <p:spPr>
          <a:xfrm>
            <a:off x="3493477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</a:t>
            </a:r>
            <a:r>
              <a:rPr lang="en-US" sz="2400" dirty="0">
                <a:ea typeface="Arial"/>
                <a:cs typeface="Arial"/>
                <a:sym typeface="Arial"/>
              </a:rPr>
              <a:t> this is called “conjunction”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If you search for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things, you get a bunch of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circles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Similarly, if you search for search for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, you get a bunch of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1E6DAE"/>
                </a:solidFill>
                <a:ea typeface="Arial"/>
                <a:cs typeface="Arial"/>
                <a:sym typeface="Arial"/>
              </a:rPr>
              <a:t>blue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Either way, you have to search through them all one by one!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85531-7284-6A4C-3756-EB0465F1C8C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Discussion: what’s going on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>
            <a:spLocks noGrp="1"/>
          </p:cNvSpPr>
          <p:nvPr>
            <p:ph type="body" idx="1"/>
          </p:nvPr>
        </p:nvSpPr>
        <p:spPr>
          <a:xfrm>
            <a:off x="3616719" y="894404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237743" indent="-237743">
              <a:lnSpc>
                <a:spcPct val="100000"/>
              </a:lnSpc>
              <a:spcBef>
                <a:spcPts val="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Whatever draws our eyes draws our attention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can be useful</a:t>
            </a:r>
            <a:endParaRPr sz="2400" dirty="0"/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 It can also be problematic:</a:t>
            </a:r>
            <a:endParaRPr sz="2400" dirty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6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8C094-0892-D4F4-F619-3FAFE0B34E8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>
            <a:spLocks noGrp="1"/>
          </p:cNvSpPr>
          <p:nvPr>
            <p:ph type="title"/>
          </p:nvPr>
        </p:nvSpPr>
        <p:spPr>
          <a:xfrm>
            <a:off x="3530600" y="7239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Ex. </a:t>
            </a: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flicker</a:t>
            </a: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can cause change blindness</a:t>
            </a:r>
            <a:endParaRPr sz="28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7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FF3BA-8641-1BB0-2E0C-31FB45C48FC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16" name="Picture 15" descr="A dog sitting on a bridge&#10;&#10;Description automatically generated">
            <a:extLst>
              <a:ext uri="{FF2B5EF4-FFF2-40B4-BE49-F238E27FC236}">
                <a16:creationId xmlns:a16="http://schemas.microsoft.com/office/drawing/2014/main" id="{BF0C9145-B22D-A473-9431-D1F5FF1A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435" b="16736"/>
          <a:stretch/>
        </p:blipFill>
        <p:spPr>
          <a:xfrm>
            <a:off x="4102100" y="1714500"/>
            <a:ext cx="6070600" cy="41783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 txBox="1">
            <a:spLocks noGrp="1"/>
          </p:cNvSpPr>
          <p:nvPr>
            <p:ph type="title"/>
          </p:nvPr>
        </p:nvSpPr>
        <p:spPr>
          <a:xfrm>
            <a:off x="3478718" y="279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Can you see it now?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DC0F09-9D68-7C93-F08E-D4922EE55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8" name="Picture 7" descr="A dog sitting on a bridge&#10;&#10;Description automatically generated">
            <a:extLst>
              <a:ext uri="{FF2B5EF4-FFF2-40B4-BE49-F238E27FC236}">
                <a16:creationId xmlns:a16="http://schemas.microsoft.com/office/drawing/2014/main" id="{05DE8A9A-C540-362F-FE1A-4240D9B5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342" y="1123837"/>
            <a:ext cx="4013200" cy="5321300"/>
          </a:xfrm>
          <a:prstGeom prst="rect">
            <a:avLst/>
          </a:prstGeom>
        </p:spPr>
      </p:pic>
      <p:pic>
        <p:nvPicPr>
          <p:cNvPr id="10" name="Picture 9" descr="A dog sitting on a bridge&#10;&#10;Description automatically generated">
            <a:extLst>
              <a:ext uri="{FF2B5EF4-FFF2-40B4-BE49-F238E27FC236}">
                <a16:creationId xmlns:a16="http://schemas.microsoft.com/office/drawing/2014/main" id="{833C6BCC-0875-8A8F-6096-CC62B997C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518" y="1136537"/>
            <a:ext cx="401320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"/>
          <p:cNvSpPr txBox="1">
            <a:spLocks noGrp="1"/>
          </p:cNvSpPr>
          <p:nvPr>
            <p:ph type="title"/>
          </p:nvPr>
        </p:nvSpPr>
        <p:spPr>
          <a:xfrm>
            <a:off x="3581400" y="81502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sz="2400" dirty="0">
              <a:latin typeface="+mn-lt"/>
            </a:endParaRPr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 b="55199"/>
          <a:stretch/>
        </p:blipFill>
        <p:spPr>
          <a:xfrm>
            <a:off x="4747846" y="1957755"/>
            <a:ext cx="5334000" cy="261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 rotWithShape="1">
          <a:blip r:embed="rId3">
            <a:alphaModFix/>
          </a:blip>
          <a:srcRect l="2035" t="56487" r="-2034" b="-1287"/>
          <a:stretch/>
        </p:blipFill>
        <p:spPr>
          <a:xfrm>
            <a:off x="4857574" y="2083710"/>
            <a:ext cx="5334000" cy="26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175F080-0CB1-1443-CB6C-8D0DAC93141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212" r="-1211"/>
          <a:stretch/>
        </p:blipFill>
        <p:spPr>
          <a:xfrm>
            <a:off x="3581400" y="131884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EFB6D7-97C2-A03D-587D-B1B63941156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sp>
        <p:nvSpPr>
          <p:cNvPr id="6" name="Google Shape;467;p39">
            <a:extLst>
              <a:ext uri="{FF2B5EF4-FFF2-40B4-BE49-F238E27FC236}">
                <a16:creationId xmlns:a16="http://schemas.microsoft.com/office/drawing/2014/main" id="{D640D403-2570-AA4F-4866-53D25670D323}"/>
              </a:ext>
            </a:extLst>
          </p:cNvPr>
          <p:cNvSpPr txBox="1">
            <a:spLocks/>
          </p:cNvSpPr>
          <p:nvPr/>
        </p:nvSpPr>
        <p:spPr>
          <a:xfrm>
            <a:off x="3581400" y="58056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lang="en-US" sz="2400"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is perception?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does it work?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Pre-attentive processing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Perceptual problems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Estimating magnitude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Color 101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we see color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this means for visualization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More perceptual problems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Takeaways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722EF7-01B8-5B77-7435-E385ECDDC94D}"/>
              </a:ext>
            </a:extLst>
          </p:cNvPr>
          <p:cNvSpPr/>
          <p:nvPr/>
        </p:nvSpPr>
        <p:spPr>
          <a:xfrm>
            <a:off x="8839200" y="1723292"/>
            <a:ext cx="2895600" cy="344658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I’m going to flash a bunch of slides quickly today. If that doesn’t work for you, you are welcome to step out, close your eyes, etc.. (none of us will be offended and I will fill you in on anything crucial you missed!) </a:t>
            </a:r>
          </a:p>
        </p:txBody>
      </p:sp>
    </p:spTree>
    <p:extLst>
      <p:ext uri="{BB962C8B-B14F-4D97-AF65-F5344CB8AC3E}">
        <p14:creationId xmlns:p14="http://schemas.microsoft.com/office/powerpoint/2010/main" val="1066703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"/>
          <p:cNvSpPr txBox="1">
            <a:spLocks noGrp="1"/>
          </p:cNvSpPr>
          <p:nvPr>
            <p:ph type="title"/>
          </p:nvPr>
        </p:nvSpPr>
        <p:spPr>
          <a:xfrm>
            <a:off x="3481754" y="55098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Okay, what about </a:t>
            </a:r>
            <a:r>
              <a:rPr lang="en-US" sz="2400" b="1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attentive</a:t>
            </a: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processing?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F4CFDB-4883-9C99-3C99-B91C0D8CFE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2"/>
          <p:cNvSpPr txBox="1">
            <a:spLocks noGrp="1"/>
          </p:cNvSpPr>
          <p:nvPr>
            <p:ph type="title"/>
          </p:nvPr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2"/>
          <p:cNvSpPr txBox="1">
            <a:spLocks noGrp="1"/>
          </p:cNvSpPr>
          <p:nvPr>
            <p:ph type="body" idx="1"/>
          </p:nvPr>
        </p:nvSpPr>
        <p:spPr>
          <a:xfrm>
            <a:off x="355708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lower bar?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2x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3862751" y="3352800"/>
            <a:ext cx="3657600" cy="304800"/>
          </a:xfrm>
          <a:prstGeom prst="rect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2"/>
          <p:cNvSpPr/>
          <p:nvPr/>
        </p:nvSpPr>
        <p:spPr>
          <a:xfrm>
            <a:off x="3862751" y="4038600"/>
            <a:ext cx="7315200" cy="304800"/>
          </a:xfrm>
          <a:prstGeom prst="rect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2"/>
          <p:cNvSpPr/>
          <p:nvPr/>
        </p:nvSpPr>
        <p:spPr>
          <a:xfrm>
            <a:off x="3862751" y="3352800"/>
            <a:ext cx="3657600" cy="3048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1C5642-2684-C0C2-B424-9BCE06CB1EF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43"/>
          <p:cNvGrpSpPr/>
          <p:nvPr/>
        </p:nvGrpSpPr>
        <p:grpSpPr>
          <a:xfrm>
            <a:off x="7595681" y="2526324"/>
            <a:ext cx="1828800" cy="1828800"/>
            <a:chOff x="4495800" y="2895600"/>
            <a:chExt cx="1828800" cy="1828800"/>
          </a:xfrm>
        </p:grpSpPr>
        <p:sp>
          <p:nvSpPr>
            <p:cNvPr id="496" name="Google Shape;496;p43"/>
            <p:cNvSpPr/>
            <p:nvPr/>
          </p:nvSpPr>
          <p:spPr>
            <a:xfrm>
              <a:off x="4495800" y="38100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5410200" y="38100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4495800" y="28956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5410200" y="28956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43"/>
          <p:cNvSpPr txBox="1">
            <a:spLocks noGrp="1"/>
          </p:cNvSpPr>
          <p:nvPr>
            <p:ph type="body" idx="1"/>
          </p:nvPr>
        </p:nvSpPr>
        <p:spPr>
          <a:xfrm>
            <a:off x="3557081" y="123092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right square?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4x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3"/>
          <p:cNvSpPr/>
          <p:nvPr/>
        </p:nvSpPr>
        <p:spPr>
          <a:xfrm>
            <a:off x="5843081" y="2983524"/>
            <a:ext cx="914400" cy="9144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3"/>
          <p:cNvSpPr/>
          <p:nvPr/>
        </p:nvSpPr>
        <p:spPr>
          <a:xfrm>
            <a:off x="7595681" y="2526324"/>
            <a:ext cx="1828800" cy="1828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B60FBF-36CA-019D-1BFC-3A738FB1BBC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sp>
        <p:nvSpPr>
          <p:cNvPr id="7" name="Google Shape;486;p42">
            <a:extLst>
              <a:ext uri="{FF2B5EF4-FFF2-40B4-BE49-F238E27FC236}">
                <a16:creationId xmlns:a16="http://schemas.microsoft.com/office/drawing/2014/main" id="{72947F9C-D8B0-3A9C-8D19-4FDCB7E4C5CC}"/>
              </a:ext>
            </a:extLst>
          </p:cNvPr>
          <p:cNvSpPr txBox="1">
            <a:spLocks/>
          </p:cNvSpPr>
          <p:nvPr/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44"/>
          <p:cNvGrpSpPr/>
          <p:nvPr/>
        </p:nvGrpSpPr>
        <p:grpSpPr>
          <a:xfrm>
            <a:off x="4623881" y="1916724"/>
            <a:ext cx="3200400" cy="3200400"/>
            <a:chOff x="4648200" y="1676400"/>
            <a:chExt cx="3200400" cy="3200400"/>
          </a:xfrm>
        </p:grpSpPr>
        <p:sp>
          <p:nvSpPr>
            <p:cNvPr id="509" name="Google Shape;509;p44"/>
            <p:cNvSpPr/>
            <p:nvPr/>
          </p:nvSpPr>
          <p:spPr>
            <a:xfrm flipH="1">
              <a:off x="64770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4"/>
            <p:cNvSpPr/>
            <p:nvPr/>
          </p:nvSpPr>
          <p:spPr>
            <a:xfrm flipH="1">
              <a:off x="55626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 flipH="1">
              <a:off x="46482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4"/>
            <p:cNvSpPr/>
            <p:nvPr/>
          </p:nvSpPr>
          <p:spPr>
            <a:xfrm flipH="1">
              <a:off x="66294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4"/>
            <p:cNvSpPr/>
            <p:nvPr/>
          </p:nvSpPr>
          <p:spPr>
            <a:xfrm flipH="1">
              <a:off x="57150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4"/>
            <p:cNvSpPr/>
            <p:nvPr/>
          </p:nvSpPr>
          <p:spPr>
            <a:xfrm flipH="1">
              <a:off x="48006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4"/>
            <p:cNvSpPr/>
            <p:nvPr/>
          </p:nvSpPr>
          <p:spPr>
            <a:xfrm flipH="1">
              <a:off x="67818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4"/>
            <p:cNvSpPr/>
            <p:nvPr/>
          </p:nvSpPr>
          <p:spPr>
            <a:xfrm flipH="1">
              <a:off x="58674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4"/>
            <p:cNvSpPr/>
            <p:nvPr/>
          </p:nvSpPr>
          <p:spPr>
            <a:xfrm flipH="1">
              <a:off x="49530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4"/>
            <p:cNvSpPr/>
            <p:nvPr/>
          </p:nvSpPr>
          <p:spPr>
            <a:xfrm flipH="1">
              <a:off x="64770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4"/>
            <p:cNvSpPr/>
            <p:nvPr/>
          </p:nvSpPr>
          <p:spPr>
            <a:xfrm flipH="1">
              <a:off x="55626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4"/>
            <p:cNvSpPr/>
            <p:nvPr/>
          </p:nvSpPr>
          <p:spPr>
            <a:xfrm flipH="1">
              <a:off x="46482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4"/>
            <p:cNvSpPr/>
            <p:nvPr/>
          </p:nvSpPr>
          <p:spPr>
            <a:xfrm flipH="1">
              <a:off x="66294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4"/>
            <p:cNvSpPr/>
            <p:nvPr/>
          </p:nvSpPr>
          <p:spPr>
            <a:xfrm flipH="1">
              <a:off x="57150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4"/>
            <p:cNvSpPr/>
            <p:nvPr/>
          </p:nvSpPr>
          <p:spPr>
            <a:xfrm flipH="1">
              <a:off x="48006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4"/>
            <p:cNvSpPr/>
            <p:nvPr/>
          </p:nvSpPr>
          <p:spPr>
            <a:xfrm flipH="1">
              <a:off x="67818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4"/>
            <p:cNvSpPr/>
            <p:nvPr/>
          </p:nvSpPr>
          <p:spPr>
            <a:xfrm flipH="1">
              <a:off x="58674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4"/>
            <p:cNvSpPr/>
            <p:nvPr/>
          </p:nvSpPr>
          <p:spPr>
            <a:xfrm flipH="1">
              <a:off x="49530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4"/>
            <p:cNvSpPr/>
            <p:nvPr/>
          </p:nvSpPr>
          <p:spPr>
            <a:xfrm flipH="1">
              <a:off x="64770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 flipH="1">
              <a:off x="55626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 flipH="1">
              <a:off x="46482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4"/>
            <p:cNvSpPr/>
            <p:nvPr/>
          </p:nvSpPr>
          <p:spPr>
            <a:xfrm flipH="1">
              <a:off x="66294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4"/>
            <p:cNvSpPr/>
            <p:nvPr/>
          </p:nvSpPr>
          <p:spPr>
            <a:xfrm flipH="1">
              <a:off x="57150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4"/>
            <p:cNvSpPr/>
            <p:nvPr/>
          </p:nvSpPr>
          <p:spPr>
            <a:xfrm flipH="1">
              <a:off x="48006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4"/>
            <p:cNvSpPr/>
            <p:nvPr/>
          </p:nvSpPr>
          <p:spPr>
            <a:xfrm flipH="1">
              <a:off x="67818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4"/>
            <p:cNvSpPr/>
            <p:nvPr/>
          </p:nvSpPr>
          <p:spPr>
            <a:xfrm flipH="1">
              <a:off x="58674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4"/>
            <p:cNvSpPr/>
            <p:nvPr/>
          </p:nvSpPr>
          <p:spPr>
            <a:xfrm flipH="1">
              <a:off x="49530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7" name="Google Shape;537;p44"/>
          <p:cNvSpPr txBox="1">
            <a:spLocks noGrp="1"/>
          </p:cNvSpPr>
          <p:nvPr>
            <p:ph type="body" idx="1"/>
          </p:nvPr>
        </p:nvSpPr>
        <p:spPr>
          <a:xfrm>
            <a:off x="3557081" y="123092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left cube?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27x</a:t>
            </a:r>
            <a:endParaRPr sz="2400" b="1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4"/>
          <p:cNvSpPr/>
          <p:nvPr/>
        </p:nvSpPr>
        <p:spPr>
          <a:xfrm flipH="1">
            <a:off x="4623881" y="1916724"/>
            <a:ext cx="3200400" cy="3200400"/>
          </a:xfrm>
          <a:prstGeom prst="cube">
            <a:avLst>
              <a:gd name="adj" fmla="val 15206"/>
            </a:avLst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4"/>
          <p:cNvSpPr/>
          <p:nvPr/>
        </p:nvSpPr>
        <p:spPr>
          <a:xfrm flipH="1">
            <a:off x="9043481" y="3135924"/>
            <a:ext cx="1066800" cy="1066800"/>
          </a:xfrm>
          <a:prstGeom prst="cube">
            <a:avLst>
              <a:gd name="adj" fmla="val 15206"/>
            </a:avLst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31C550-9D83-5C6F-B9F7-012D000E610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sp>
        <p:nvSpPr>
          <p:cNvPr id="6" name="Google Shape;486;p42">
            <a:extLst>
              <a:ext uri="{FF2B5EF4-FFF2-40B4-BE49-F238E27FC236}">
                <a16:creationId xmlns:a16="http://schemas.microsoft.com/office/drawing/2014/main" id="{4D7A3CE9-EF09-6B74-FA64-74B5F74242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12700" cap="rnd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45" name="Google Shape;545;p45"/>
          <p:cNvSpPr txBox="1">
            <a:spLocks noGrp="1"/>
          </p:cNvSpPr>
          <p:nvPr>
            <p:ph type="title"/>
          </p:nvPr>
        </p:nvSpPr>
        <p:spPr>
          <a:xfrm>
            <a:off x="3622431" y="240323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“Apparent” magnitude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6" name="Google Shape;546;p45"/>
          <p:cNvSpPr/>
          <p:nvPr/>
        </p:nvSpPr>
        <p:spPr>
          <a:xfrm>
            <a:off x="5257800" y="6581002"/>
            <a:ext cx="541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http://makingmaps.net/2007/08/28/perceptual-scaling-of-map-symbols/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5"/>
          <p:cNvSpPr/>
          <p:nvPr/>
        </p:nvSpPr>
        <p:spPr>
          <a:xfrm>
            <a:off x="4308231" y="1611923"/>
            <a:ext cx="4343400" cy="43434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8" name="Google Shape;548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9" name="Google Shape;549;p45"/>
          <p:cNvSpPr/>
          <p:nvPr/>
        </p:nvSpPr>
        <p:spPr>
          <a:xfrm>
            <a:off x="4305008" y="3311814"/>
            <a:ext cx="4287734" cy="26487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3696" y="89672"/>
                  <a:pt x="41670" y="64754"/>
                  <a:pt x="61670" y="44754"/>
                </a:cubicBezTo>
                <a:cubicBezTo>
                  <a:pt x="81670" y="24754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5"/>
          <p:cNvSpPr/>
          <p:nvPr/>
        </p:nvSpPr>
        <p:spPr>
          <a:xfrm>
            <a:off x="4319087" y="4471157"/>
            <a:ext cx="4298589" cy="14763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5454" y="71764"/>
                  <a:pt x="42727" y="44705"/>
                  <a:pt x="62727" y="24705"/>
                </a:cubicBezTo>
                <a:cubicBezTo>
                  <a:pt x="82727" y="4705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p45"/>
          <p:cNvGrpSpPr/>
          <p:nvPr/>
        </p:nvGrpSpPr>
        <p:grpSpPr>
          <a:xfrm>
            <a:off x="8789377" y="1535723"/>
            <a:ext cx="2093390" cy="738664"/>
            <a:chOff x="5624146" y="1524000"/>
            <a:chExt cx="2093390" cy="738664"/>
          </a:xfrm>
        </p:grpSpPr>
        <p:sp>
          <p:nvSpPr>
            <p:cNvPr id="552" name="Google Shape;552;p45"/>
            <p:cNvSpPr/>
            <p:nvPr/>
          </p:nvSpPr>
          <p:spPr>
            <a:xfrm>
              <a:off x="6934200" y="1661160"/>
              <a:ext cx="4572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6705600" y="2133600"/>
              <a:ext cx="9144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7086600" y="1889760"/>
              <a:ext cx="630936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6751320" y="1889760"/>
              <a:ext cx="18288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5"/>
            <p:cNvSpPr txBox="1"/>
            <p:nvPr/>
          </p:nvSpPr>
          <p:spPr>
            <a:xfrm>
              <a:off x="5624146" y="1524000"/>
              <a:ext cx="89068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Length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 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correctly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45"/>
          <p:cNvGrpSpPr/>
          <p:nvPr/>
        </p:nvGrpSpPr>
        <p:grpSpPr>
          <a:xfrm>
            <a:off x="8851595" y="2602523"/>
            <a:ext cx="2086037" cy="1066800"/>
            <a:chOff x="5686363" y="2590800"/>
            <a:chExt cx="2086037" cy="1066800"/>
          </a:xfrm>
        </p:grpSpPr>
        <p:sp>
          <p:nvSpPr>
            <p:cNvPr id="558" name="Google Shape;558;p45"/>
            <p:cNvSpPr/>
            <p:nvPr/>
          </p:nvSpPr>
          <p:spPr>
            <a:xfrm>
              <a:off x="6781800" y="3352800"/>
              <a:ext cx="228600" cy="2286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6705600" y="27432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7239000" y="2590800"/>
              <a:ext cx="533400" cy="5334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7239000" y="32766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5"/>
            <p:cNvSpPr txBox="1"/>
            <p:nvPr/>
          </p:nvSpPr>
          <p:spPr>
            <a:xfrm>
              <a:off x="5686363" y="2819400"/>
              <a:ext cx="766255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Area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45"/>
          <p:cNvGrpSpPr/>
          <p:nvPr/>
        </p:nvGrpSpPr>
        <p:grpSpPr>
          <a:xfrm>
            <a:off x="8751011" y="4126523"/>
            <a:ext cx="2262820" cy="1219200"/>
            <a:chOff x="5585780" y="4114800"/>
            <a:chExt cx="2262820" cy="1219200"/>
          </a:xfrm>
        </p:grpSpPr>
        <p:sp>
          <p:nvSpPr>
            <p:cNvPr id="564" name="Google Shape;564;p45"/>
            <p:cNvSpPr/>
            <p:nvPr/>
          </p:nvSpPr>
          <p:spPr>
            <a:xfrm flipH="1">
              <a:off x="6629400" y="4572000"/>
              <a:ext cx="457200" cy="4572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7239000" y="4724400"/>
              <a:ext cx="609600" cy="609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7086600" y="4114800"/>
              <a:ext cx="381000" cy="3810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 flipH="1">
              <a:off x="7620000" y="4267200"/>
              <a:ext cx="228600" cy="228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5"/>
            <p:cNvSpPr txBox="1"/>
            <p:nvPr/>
          </p:nvSpPr>
          <p:spPr>
            <a:xfrm>
              <a:off x="5585780" y="4267200"/>
              <a:ext cx="96742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Volume</a:t>
              </a:r>
              <a:endParaRPr/>
            </a:p>
            <a:p>
              <a:pPr algn="ctr"/>
              <a:r>
                <a:rPr lang="en-U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way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45"/>
          <p:cNvSpPr txBox="1"/>
          <p:nvPr/>
        </p:nvSpPr>
        <p:spPr>
          <a:xfrm rot="-5400000">
            <a:off x="3479218" y="3445445"/>
            <a:ext cx="1052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5"/>
          <p:cNvSpPr txBox="1"/>
          <p:nvPr/>
        </p:nvSpPr>
        <p:spPr>
          <a:xfrm>
            <a:off x="5679831" y="5955324"/>
            <a:ext cx="15532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Perceived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 txBox="1"/>
          <p:nvPr/>
        </p:nvSpPr>
        <p:spPr>
          <a:xfrm rot="-2700000">
            <a:off x="4967257" y="3489103"/>
            <a:ext cx="26354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perfect correspondence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23332A-C084-AF26-3CB6-29CC2C6545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8" name="Google Shape;578;p46"/>
          <p:cNvGraphicFramePr/>
          <p:nvPr>
            <p:extLst>
              <p:ext uri="{D42A27DB-BD31-4B8C-83A1-F6EECF244321}">
                <p14:modId xmlns:p14="http://schemas.microsoft.com/office/powerpoint/2010/main" val="2783548481"/>
              </p:ext>
            </p:extLst>
          </p:nvPr>
        </p:nvGraphicFramePr>
        <p:xfrm>
          <a:off x="3434862" y="1371740"/>
          <a:ext cx="8001000" cy="47294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u="none" strike="noStrike" cap="none"/>
                    </a:p>
                  </a:txBody>
                  <a:tcPr marL="91450" marR="9145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Perceived as </a:t>
                      </a:r>
                      <a:r>
                        <a:rPr lang="en-US" sz="1800" b="1" u="none" strike="noStrike" cap="none"/>
                        <a:t>similar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u="none" strike="noStrike" cap="none"/>
                        <a:t>Perceived as </a:t>
                      </a:r>
                      <a:r>
                        <a:rPr lang="en-US" sz="1800" b="1" u="none" strike="noStrike" cap="none"/>
                        <a:t>different</a:t>
                      </a:r>
                      <a:r>
                        <a:rPr lang="en-US" sz="1800" b="0" u="none" strike="noStrike" cap="none"/>
                        <a:t>,</a:t>
                      </a:r>
                      <a:endParaRPr sz="1800" b="1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b="0" u="none" strike="noStrike" cap="none"/>
                        <a:t>forming families</a:t>
                      </a:r>
                      <a:endParaRPr sz="1200" b="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u="none" strike="noStrike" cap="none"/>
                        <a:t>Perceived as</a:t>
                      </a:r>
                      <a:r>
                        <a:rPr lang="en-US" sz="1600" u="none" strike="noStrike" cap="none"/>
                        <a:t> </a:t>
                      </a:r>
                      <a:r>
                        <a:rPr lang="en-US" sz="1800" b="1" u="none" strike="noStrike" cap="none"/>
                        <a:t>ordered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Perceived as</a:t>
                      </a:r>
                      <a:r>
                        <a:rPr lang="en-US" sz="1600" u="none" strike="noStrike" cap="none"/>
                        <a:t> </a:t>
                      </a:r>
                      <a:r>
                        <a:rPr lang="en-US" sz="1800" b="1" u="none" strike="noStrike" cap="none"/>
                        <a:t>proportional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SIZE</a:t>
                      </a:r>
                      <a:endParaRPr sz="1600" b="1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?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VALUE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?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COLOR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?</a:t>
                      </a: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SHAPE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ORIENTATION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79" name="Google Shape;579;p46"/>
          <p:cNvSpPr/>
          <p:nvPr/>
        </p:nvSpPr>
        <p:spPr>
          <a:xfrm rot="900000">
            <a:off x="7013215" y="4714380"/>
            <a:ext cx="153619" cy="171906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6"/>
          <p:cNvSpPr/>
          <p:nvPr/>
        </p:nvSpPr>
        <p:spPr>
          <a:xfrm>
            <a:off x="7473462" y="4714380"/>
            <a:ext cx="198120" cy="19812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Google Shape;581;p46"/>
          <p:cNvCxnSpPr/>
          <p:nvPr/>
        </p:nvCxnSpPr>
        <p:spPr>
          <a:xfrm rot="10800000" flipH="1">
            <a:off x="52636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2" name="Google Shape;582;p46"/>
          <p:cNvCxnSpPr/>
          <p:nvPr/>
        </p:nvCxnSpPr>
        <p:spPr>
          <a:xfrm rot="10800000" flipH="1">
            <a:off x="57208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3" name="Google Shape;583;p46"/>
          <p:cNvCxnSpPr/>
          <p:nvPr/>
        </p:nvCxnSpPr>
        <p:spPr>
          <a:xfrm rot="10800000" flipH="1">
            <a:off x="54922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4" name="Google Shape;584;p46"/>
          <p:cNvCxnSpPr/>
          <p:nvPr/>
        </p:nvCxnSpPr>
        <p:spPr>
          <a:xfrm rot="10800000" flipH="1">
            <a:off x="59494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5" name="Google Shape;585;p46"/>
          <p:cNvSpPr/>
          <p:nvPr/>
        </p:nvSpPr>
        <p:spPr>
          <a:xfrm>
            <a:off x="6860816" y="4942981"/>
            <a:ext cx="135329" cy="171907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6"/>
          <p:cNvSpPr/>
          <p:nvPr/>
        </p:nvSpPr>
        <p:spPr>
          <a:xfrm>
            <a:off x="7244862" y="49429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6"/>
          <p:cNvSpPr/>
          <p:nvPr/>
        </p:nvSpPr>
        <p:spPr>
          <a:xfrm>
            <a:off x="7473463" y="5019181"/>
            <a:ext cx="302971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6"/>
          <p:cNvSpPr/>
          <p:nvPr/>
        </p:nvSpPr>
        <p:spPr>
          <a:xfrm>
            <a:off x="7854463" y="4942981"/>
            <a:ext cx="219455" cy="219455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6"/>
          <p:cNvSpPr/>
          <p:nvPr/>
        </p:nvSpPr>
        <p:spPr>
          <a:xfrm rot="-907372">
            <a:off x="7795642" y="4695783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6"/>
          <p:cNvSpPr/>
          <p:nvPr/>
        </p:nvSpPr>
        <p:spPr>
          <a:xfrm>
            <a:off x="5568462" y="3876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6"/>
          <p:cNvSpPr/>
          <p:nvPr/>
        </p:nvSpPr>
        <p:spPr>
          <a:xfrm>
            <a:off x="5873262" y="40285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6"/>
          <p:cNvSpPr/>
          <p:nvPr/>
        </p:nvSpPr>
        <p:spPr>
          <a:xfrm>
            <a:off x="5644662" y="41809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6"/>
          <p:cNvSpPr/>
          <p:nvPr/>
        </p:nvSpPr>
        <p:spPr>
          <a:xfrm>
            <a:off x="6101862" y="42571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6"/>
          <p:cNvSpPr/>
          <p:nvPr/>
        </p:nvSpPr>
        <p:spPr>
          <a:xfrm>
            <a:off x="6254262" y="3876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6"/>
          <p:cNvSpPr/>
          <p:nvPr/>
        </p:nvSpPr>
        <p:spPr>
          <a:xfrm>
            <a:off x="5263662" y="41047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6"/>
          <p:cNvSpPr/>
          <p:nvPr/>
        </p:nvSpPr>
        <p:spPr>
          <a:xfrm>
            <a:off x="7016262" y="3876180"/>
            <a:ext cx="152400" cy="152400"/>
          </a:xfrm>
          <a:prstGeom prst="ellipse">
            <a:avLst/>
          </a:prstGeom>
          <a:solidFill>
            <a:srgbClr val="E39689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6"/>
          <p:cNvSpPr/>
          <p:nvPr/>
        </p:nvSpPr>
        <p:spPr>
          <a:xfrm>
            <a:off x="7397262" y="3952380"/>
            <a:ext cx="152400" cy="152400"/>
          </a:xfrm>
          <a:prstGeom prst="ellipse">
            <a:avLst/>
          </a:prstGeom>
          <a:solidFill>
            <a:srgbClr val="2380C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6"/>
          <p:cNvSpPr/>
          <p:nvPr/>
        </p:nvSpPr>
        <p:spPr>
          <a:xfrm>
            <a:off x="7168662" y="4257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6"/>
          <p:cNvSpPr/>
          <p:nvPr/>
        </p:nvSpPr>
        <p:spPr>
          <a:xfrm>
            <a:off x="7625862" y="4180980"/>
            <a:ext cx="152400" cy="152400"/>
          </a:xfrm>
          <a:prstGeom prst="ellipse">
            <a:avLst/>
          </a:prstGeom>
          <a:solidFill>
            <a:srgbClr val="F5DBD7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6"/>
          <p:cNvSpPr/>
          <p:nvPr/>
        </p:nvSpPr>
        <p:spPr>
          <a:xfrm>
            <a:off x="7854462" y="3952380"/>
            <a:ext cx="152400" cy="152400"/>
          </a:xfrm>
          <a:prstGeom prst="ellipse">
            <a:avLst/>
          </a:prstGeom>
          <a:solidFill>
            <a:srgbClr val="6A8B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6"/>
          <p:cNvSpPr/>
          <p:nvPr/>
        </p:nvSpPr>
        <p:spPr>
          <a:xfrm>
            <a:off x="6863862" y="4180980"/>
            <a:ext cx="152400" cy="152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6"/>
          <p:cNvSpPr/>
          <p:nvPr/>
        </p:nvSpPr>
        <p:spPr>
          <a:xfrm>
            <a:off x="8616462" y="4257180"/>
            <a:ext cx="152400" cy="152400"/>
          </a:xfrm>
          <a:prstGeom prst="ellipse">
            <a:avLst/>
          </a:prstGeom>
          <a:solidFill>
            <a:srgbClr val="FF66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6"/>
          <p:cNvSpPr/>
          <p:nvPr/>
        </p:nvSpPr>
        <p:spPr>
          <a:xfrm>
            <a:off x="9073662" y="425718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6"/>
          <p:cNvSpPr/>
          <p:nvPr/>
        </p:nvSpPr>
        <p:spPr>
          <a:xfrm>
            <a:off x="8845062" y="4257180"/>
            <a:ext cx="152400" cy="152400"/>
          </a:xfrm>
          <a:prstGeom prst="ellipse">
            <a:avLst/>
          </a:prstGeom>
          <a:solidFill>
            <a:srgbClr val="FFFF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6"/>
          <p:cNvSpPr/>
          <p:nvPr/>
        </p:nvSpPr>
        <p:spPr>
          <a:xfrm>
            <a:off x="9302262" y="4257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6"/>
          <p:cNvSpPr/>
          <p:nvPr/>
        </p:nvSpPr>
        <p:spPr>
          <a:xfrm>
            <a:off x="9530862" y="4257180"/>
            <a:ext cx="152400" cy="152400"/>
          </a:xfrm>
          <a:prstGeom prst="ellipse">
            <a:avLst/>
          </a:prstGeom>
          <a:solidFill>
            <a:srgbClr val="7F80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6"/>
          <p:cNvSpPr/>
          <p:nvPr/>
        </p:nvSpPr>
        <p:spPr>
          <a:xfrm>
            <a:off x="8387862" y="42571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" name="Google Shape;608;p46"/>
          <p:cNvCxnSpPr/>
          <p:nvPr/>
        </p:nvCxnSpPr>
        <p:spPr>
          <a:xfrm>
            <a:off x="8387862" y="4142880"/>
            <a:ext cx="1295400" cy="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09" name="Google Shape;609;p46"/>
          <p:cNvSpPr/>
          <p:nvPr/>
        </p:nvSpPr>
        <p:spPr>
          <a:xfrm>
            <a:off x="7168662" y="2477148"/>
            <a:ext cx="134112" cy="1341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6"/>
          <p:cNvSpPr/>
          <p:nvPr/>
        </p:nvSpPr>
        <p:spPr>
          <a:xfrm>
            <a:off x="7473462" y="2477148"/>
            <a:ext cx="304800" cy="3048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6"/>
          <p:cNvSpPr/>
          <p:nvPr/>
        </p:nvSpPr>
        <p:spPr>
          <a:xfrm>
            <a:off x="5263662" y="23247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6"/>
          <p:cNvSpPr/>
          <p:nvPr/>
        </p:nvSpPr>
        <p:spPr>
          <a:xfrm>
            <a:off x="5492262" y="2553348"/>
            <a:ext cx="143256" cy="143256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6"/>
          <p:cNvSpPr/>
          <p:nvPr/>
        </p:nvSpPr>
        <p:spPr>
          <a:xfrm>
            <a:off x="5797062" y="2705748"/>
            <a:ext cx="143256" cy="143256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6"/>
          <p:cNvSpPr/>
          <p:nvPr/>
        </p:nvSpPr>
        <p:spPr>
          <a:xfrm>
            <a:off x="6101862" y="23247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6"/>
          <p:cNvSpPr/>
          <p:nvPr/>
        </p:nvSpPr>
        <p:spPr>
          <a:xfrm>
            <a:off x="6101862" y="26295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6"/>
          <p:cNvSpPr/>
          <p:nvPr/>
        </p:nvSpPr>
        <p:spPr>
          <a:xfrm>
            <a:off x="6940062" y="2629548"/>
            <a:ext cx="134112" cy="1341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6"/>
          <p:cNvSpPr/>
          <p:nvPr/>
        </p:nvSpPr>
        <p:spPr>
          <a:xfrm>
            <a:off x="6940062" y="23247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6"/>
          <p:cNvSpPr/>
          <p:nvPr/>
        </p:nvSpPr>
        <p:spPr>
          <a:xfrm>
            <a:off x="7805696" y="2275980"/>
            <a:ext cx="277367" cy="277368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6"/>
          <p:cNvSpPr/>
          <p:nvPr/>
        </p:nvSpPr>
        <p:spPr>
          <a:xfrm>
            <a:off x="5416063" y="4714381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6"/>
          <p:cNvSpPr/>
          <p:nvPr/>
        </p:nvSpPr>
        <p:spPr>
          <a:xfrm>
            <a:off x="5876310" y="47143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6"/>
          <p:cNvSpPr/>
          <p:nvPr/>
        </p:nvSpPr>
        <p:spPr>
          <a:xfrm>
            <a:off x="5263663" y="4942981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6"/>
          <p:cNvSpPr/>
          <p:nvPr/>
        </p:nvSpPr>
        <p:spPr>
          <a:xfrm>
            <a:off x="5647710" y="49429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6"/>
          <p:cNvSpPr/>
          <p:nvPr/>
        </p:nvSpPr>
        <p:spPr>
          <a:xfrm>
            <a:off x="5949463" y="5019181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6257310" y="50191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6"/>
          <p:cNvSpPr/>
          <p:nvPr/>
        </p:nvSpPr>
        <p:spPr>
          <a:xfrm>
            <a:off x="6181111" y="4789362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6"/>
          <p:cNvSpPr/>
          <p:nvPr/>
        </p:nvSpPr>
        <p:spPr>
          <a:xfrm>
            <a:off x="8540262" y="2493911"/>
            <a:ext cx="134112" cy="1341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6"/>
          <p:cNvSpPr/>
          <p:nvPr/>
        </p:nvSpPr>
        <p:spPr>
          <a:xfrm>
            <a:off x="9149863" y="2362849"/>
            <a:ext cx="396239" cy="396239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6"/>
          <p:cNvSpPr/>
          <p:nvPr/>
        </p:nvSpPr>
        <p:spPr>
          <a:xfrm>
            <a:off x="8773436" y="2422283"/>
            <a:ext cx="277367" cy="277368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6"/>
          <p:cNvSpPr/>
          <p:nvPr/>
        </p:nvSpPr>
        <p:spPr>
          <a:xfrm>
            <a:off x="9988062" y="2675268"/>
            <a:ext cx="1295400" cy="134112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6"/>
          <p:cNvSpPr/>
          <p:nvPr/>
        </p:nvSpPr>
        <p:spPr>
          <a:xfrm>
            <a:off x="9988062" y="2484768"/>
            <a:ext cx="914400" cy="134112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6"/>
          <p:cNvSpPr/>
          <p:nvPr/>
        </p:nvSpPr>
        <p:spPr>
          <a:xfrm>
            <a:off x="9988062" y="2294268"/>
            <a:ext cx="576072" cy="134112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6"/>
          <p:cNvSpPr/>
          <p:nvPr/>
        </p:nvSpPr>
        <p:spPr>
          <a:xfrm>
            <a:off x="8616462" y="3342780"/>
            <a:ext cx="152400" cy="152400"/>
          </a:xfrm>
          <a:prstGeom prst="ellipse">
            <a:avLst/>
          </a:prstGeom>
          <a:solidFill>
            <a:srgbClr val="7F7F7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6"/>
          <p:cNvSpPr/>
          <p:nvPr/>
        </p:nvSpPr>
        <p:spPr>
          <a:xfrm>
            <a:off x="9073662" y="3342780"/>
            <a:ext cx="152400" cy="1524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6"/>
          <p:cNvSpPr/>
          <p:nvPr/>
        </p:nvSpPr>
        <p:spPr>
          <a:xfrm>
            <a:off x="8845062" y="3342780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6"/>
          <p:cNvSpPr/>
          <p:nvPr/>
        </p:nvSpPr>
        <p:spPr>
          <a:xfrm>
            <a:off x="9302262" y="33427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6"/>
          <p:cNvSpPr/>
          <p:nvPr/>
        </p:nvSpPr>
        <p:spPr>
          <a:xfrm>
            <a:off x="9530862" y="3342780"/>
            <a:ext cx="152400" cy="15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6"/>
          <p:cNvSpPr/>
          <p:nvPr/>
        </p:nvSpPr>
        <p:spPr>
          <a:xfrm>
            <a:off x="8387862" y="33427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8" name="Google Shape;638;p46"/>
          <p:cNvCxnSpPr/>
          <p:nvPr/>
        </p:nvCxnSpPr>
        <p:spPr>
          <a:xfrm>
            <a:off x="8387862" y="3228480"/>
            <a:ext cx="1295400" cy="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39" name="Google Shape;639;p46"/>
          <p:cNvSpPr/>
          <p:nvPr/>
        </p:nvSpPr>
        <p:spPr>
          <a:xfrm rot="10800000" flipH="1">
            <a:off x="7702062" y="3495180"/>
            <a:ext cx="152400" cy="15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6"/>
          <p:cNvSpPr/>
          <p:nvPr/>
        </p:nvSpPr>
        <p:spPr>
          <a:xfrm rot="10800000" flipH="1">
            <a:off x="7321062" y="3418980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6"/>
          <p:cNvSpPr/>
          <p:nvPr/>
        </p:nvSpPr>
        <p:spPr>
          <a:xfrm rot="10800000" flipH="1">
            <a:off x="7549662" y="31141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6"/>
          <p:cNvSpPr/>
          <p:nvPr/>
        </p:nvSpPr>
        <p:spPr>
          <a:xfrm rot="10800000" flipH="1">
            <a:off x="7092462" y="31903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6"/>
          <p:cNvSpPr/>
          <p:nvPr/>
        </p:nvSpPr>
        <p:spPr>
          <a:xfrm rot="10800000" flipH="1">
            <a:off x="6863862" y="3418980"/>
            <a:ext cx="152400" cy="152400"/>
          </a:xfrm>
          <a:prstGeom prst="ellipse">
            <a:avLst/>
          </a:prstGeom>
          <a:solidFill>
            <a:srgbClr val="D9D9D9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6"/>
          <p:cNvSpPr/>
          <p:nvPr/>
        </p:nvSpPr>
        <p:spPr>
          <a:xfrm rot="10800000" flipH="1">
            <a:off x="7854462" y="3190380"/>
            <a:ext cx="152400" cy="152400"/>
          </a:xfrm>
          <a:prstGeom prst="ellipse">
            <a:avLst/>
          </a:prstGeom>
          <a:solidFill>
            <a:srgbClr val="7F7F7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6"/>
          <p:cNvSpPr/>
          <p:nvPr/>
        </p:nvSpPr>
        <p:spPr>
          <a:xfrm rot="10800000" flipH="1">
            <a:off x="5263662" y="3418980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6"/>
          <p:cNvSpPr/>
          <p:nvPr/>
        </p:nvSpPr>
        <p:spPr>
          <a:xfrm rot="10800000" flipH="1">
            <a:off x="5492262" y="31141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6"/>
          <p:cNvSpPr/>
          <p:nvPr/>
        </p:nvSpPr>
        <p:spPr>
          <a:xfrm rot="10800000" flipH="1">
            <a:off x="6025662" y="3190379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6"/>
          <p:cNvSpPr/>
          <p:nvPr/>
        </p:nvSpPr>
        <p:spPr>
          <a:xfrm rot="10800000" flipH="1">
            <a:off x="5720862" y="3418979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6"/>
          <p:cNvSpPr/>
          <p:nvPr/>
        </p:nvSpPr>
        <p:spPr>
          <a:xfrm rot="10800000" flipH="1">
            <a:off x="6101862" y="3495179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6"/>
          <p:cNvSpPr/>
          <p:nvPr/>
        </p:nvSpPr>
        <p:spPr>
          <a:xfrm rot="10800000" flipH="1">
            <a:off x="6330463" y="32665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6"/>
          <p:cNvSpPr/>
          <p:nvPr/>
        </p:nvSpPr>
        <p:spPr>
          <a:xfrm>
            <a:off x="3511062" y="3723780"/>
            <a:ext cx="6324600" cy="838200"/>
          </a:xfrm>
          <a:prstGeom prst="rect">
            <a:avLst/>
          </a:prstGeom>
          <a:noFill/>
          <a:ln w="57150" cap="flat" cmpd="sng">
            <a:solidFill>
              <a:srgbClr val="D2533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95530C-F1C6-129F-387B-1D6A44E8BDE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Mapping to visual dimensions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556" b="5555"/>
          <a:stretch/>
        </p:blipFill>
        <p:spPr>
          <a:xfrm>
            <a:off x="3709481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923AAF-A481-123C-094B-FE80FAE066F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101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957426"/>
            <a:ext cx="9144000" cy="476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8"/>
          <p:cNvPicPr preferRelativeResize="0"/>
          <p:nvPr/>
        </p:nvPicPr>
        <p:blipFill rotWithShape="1">
          <a:blip r:embed="rId4">
            <a:alphaModFix/>
          </a:blip>
          <a:srcRect t="34962" b="44573"/>
          <a:stretch/>
        </p:blipFill>
        <p:spPr>
          <a:xfrm>
            <a:off x="2895600" y="2624683"/>
            <a:ext cx="9144000" cy="97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8"/>
          <p:cNvPicPr preferRelativeResize="0"/>
          <p:nvPr/>
        </p:nvPicPr>
        <p:blipFill rotWithShape="1">
          <a:blip r:embed="rId4">
            <a:alphaModFix/>
          </a:blip>
          <a:srcRect t="56026" b="-1"/>
          <a:stretch/>
        </p:blipFill>
        <p:spPr>
          <a:xfrm>
            <a:off x="2895600" y="3585296"/>
            <a:ext cx="9144000" cy="2096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48"/>
          <p:cNvGrpSpPr/>
          <p:nvPr/>
        </p:nvGrpSpPr>
        <p:grpSpPr>
          <a:xfrm>
            <a:off x="2971800" y="2024227"/>
            <a:ext cx="2066720" cy="2666999"/>
            <a:chOff x="76200" y="2590800"/>
            <a:chExt cx="2066720" cy="2666999"/>
          </a:xfrm>
        </p:grpSpPr>
        <p:pic>
          <p:nvPicPr>
            <p:cNvPr id="667" name="Google Shape;667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200" y="3581398"/>
              <a:ext cx="2066720" cy="167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48"/>
            <p:cNvSpPr/>
            <p:nvPr/>
          </p:nvSpPr>
          <p:spPr>
            <a:xfrm>
              <a:off x="8382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48"/>
          <p:cNvGrpSpPr/>
          <p:nvPr/>
        </p:nvGrpSpPr>
        <p:grpSpPr>
          <a:xfrm>
            <a:off x="4880394" y="2024227"/>
            <a:ext cx="1215606" cy="2673095"/>
            <a:chOff x="1984794" y="2590800"/>
            <a:chExt cx="1215606" cy="2673095"/>
          </a:xfrm>
        </p:grpSpPr>
        <p:pic>
          <p:nvPicPr>
            <p:cNvPr id="670" name="Google Shape;670;p48"/>
            <p:cNvPicPr preferRelativeResize="0"/>
            <p:nvPr/>
          </p:nvPicPr>
          <p:blipFill rotWithShape="1">
            <a:blip r:embed="rId6">
              <a:alphaModFix/>
            </a:blip>
            <a:srcRect r="6972"/>
            <a:stretch/>
          </p:blipFill>
          <p:spPr>
            <a:xfrm>
              <a:off x="1984794" y="3581399"/>
              <a:ext cx="1215606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1" name="Google Shape;671;p48"/>
            <p:cNvSpPr/>
            <p:nvPr/>
          </p:nvSpPr>
          <p:spPr>
            <a:xfrm>
              <a:off x="22860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48"/>
          <p:cNvGrpSpPr/>
          <p:nvPr/>
        </p:nvGrpSpPr>
        <p:grpSpPr>
          <a:xfrm>
            <a:off x="5334001" y="2024227"/>
            <a:ext cx="1798117" cy="2681223"/>
            <a:chOff x="2438400" y="2590800"/>
            <a:chExt cx="1798117" cy="2681223"/>
          </a:xfrm>
        </p:grpSpPr>
        <p:pic>
          <p:nvPicPr>
            <p:cNvPr id="673" name="Google Shape;673;p48"/>
            <p:cNvPicPr preferRelativeResize="0"/>
            <p:nvPr/>
          </p:nvPicPr>
          <p:blipFill rotWithShape="1">
            <a:blip r:embed="rId7">
              <a:alphaModFix/>
            </a:blip>
            <a:srcRect l="16417" r="12335"/>
            <a:stretch/>
          </p:blipFill>
          <p:spPr>
            <a:xfrm>
              <a:off x="2438400" y="3589527"/>
              <a:ext cx="179811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4" name="Google Shape;674;p48"/>
            <p:cNvSpPr/>
            <p:nvPr/>
          </p:nvSpPr>
          <p:spPr>
            <a:xfrm>
              <a:off x="3124200" y="2590800"/>
              <a:ext cx="228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48"/>
          <p:cNvGrpSpPr/>
          <p:nvPr/>
        </p:nvGrpSpPr>
        <p:grpSpPr>
          <a:xfrm>
            <a:off x="6096001" y="2024227"/>
            <a:ext cx="1806191" cy="2673095"/>
            <a:chOff x="3200400" y="2590800"/>
            <a:chExt cx="1806191" cy="2673095"/>
          </a:xfrm>
        </p:grpSpPr>
        <p:pic>
          <p:nvPicPr>
            <p:cNvPr id="676" name="Google Shape;676;p48"/>
            <p:cNvPicPr preferRelativeResize="0"/>
            <p:nvPr/>
          </p:nvPicPr>
          <p:blipFill rotWithShape="1">
            <a:blip r:embed="rId8">
              <a:alphaModFix/>
            </a:blip>
            <a:srcRect l="10534" t="33157" r="55960" b="23094"/>
            <a:stretch/>
          </p:blipFill>
          <p:spPr>
            <a:xfrm>
              <a:off x="3200400" y="3581399"/>
              <a:ext cx="1806191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7" name="Google Shape;677;p48"/>
            <p:cNvSpPr/>
            <p:nvPr/>
          </p:nvSpPr>
          <p:spPr>
            <a:xfrm>
              <a:off x="3962400" y="2590800"/>
              <a:ext cx="3048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48"/>
          <p:cNvGrpSpPr/>
          <p:nvPr/>
        </p:nvGrpSpPr>
        <p:grpSpPr>
          <a:xfrm>
            <a:off x="6781800" y="2024227"/>
            <a:ext cx="2362200" cy="2539331"/>
            <a:chOff x="3886200" y="2590800"/>
            <a:chExt cx="2362200" cy="2539331"/>
          </a:xfrm>
        </p:grpSpPr>
        <p:pic>
          <p:nvPicPr>
            <p:cNvPr id="679" name="Google Shape;679;p4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86200" y="3505200"/>
              <a:ext cx="2362200" cy="1624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48"/>
            <p:cNvSpPr/>
            <p:nvPr/>
          </p:nvSpPr>
          <p:spPr>
            <a:xfrm>
              <a:off x="4724400" y="2590800"/>
              <a:ext cx="7620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48"/>
          <p:cNvGrpSpPr/>
          <p:nvPr/>
        </p:nvGrpSpPr>
        <p:grpSpPr>
          <a:xfrm>
            <a:off x="7924800" y="2024227"/>
            <a:ext cx="2057400" cy="2558985"/>
            <a:chOff x="5029200" y="2590800"/>
            <a:chExt cx="2057400" cy="2558985"/>
          </a:xfrm>
        </p:grpSpPr>
        <p:pic>
          <p:nvPicPr>
            <p:cNvPr id="682" name="Google Shape;682;p4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29200" y="3200400"/>
              <a:ext cx="2057400" cy="1949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3" name="Google Shape;683;p48"/>
            <p:cNvSpPr/>
            <p:nvPr/>
          </p:nvSpPr>
          <p:spPr>
            <a:xfrm>
              <a:off x="5562600" y="2590800"/>
              <a:ext cx="914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48"/>
          <p:cNvGrpSpPr/>
          <p:nvPr/>
        </p:nvGrpSpPr>
        <p:grpSpPr>
          <a:xfrm>
            <a:off x="9840364" y="2024227"/>
            <a:ext cx="1665837" cy="2673095"/>
            <a:chOff x="6944763" y="2590800"/>
            <a:chExt cx="1665837" cy="2673095"/>
          </a:xfrm>
        </p:grpSpPr>
        <p:pic>
          <p:nvPicPr>
            <p:cNvPr id="685" name="Google Shape;685;p4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944763" y="3581399"/>
              <a:ext cx="166583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86" name="Google Shape;686;p48"/>
            <p:cNvSpPr/>
            <p:nvPr/>
          </p:nvSpPr>
          <p:spPr>
            <a:xfrm>
              <a:off x="7086600" y="2590800"/>
              <a:ext cx="1295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7" name="Google Shape;687;p4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44001" y="3395826"/>
            <a:ext cx="270894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8"/>
          <p:cNvSpPr txBox="1"/>
          <p:nvPr/>
        </p:nvSpPr>
        <p:spPr>
          <a:xfrm>
            <a:off x="9601200" y="5681827"/>
            <a:ext cx="20235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Eye diagram courtesy ASU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B1988-43A4-4B77-2A65-6593A8504B2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Kinds of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DEFF-B0C7-659A-8CC4-EB25202E13A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  <p:pic>
        <p:nvPicPr>
          <p:cNvPr id="3" name="Picture 2" descr="How Do We See Light? | Ask A Biologist">
            <a:extLst>
              <a:ext uri="{FF2B5EF4-FFF2-40B4-BE49-F238E27FC236}">
                <a16:creationId xmlns:a16="http://schemas.microsoft.com/office/drawing/2014/main" id="{E4E370ED-1A5C-D572-E6F5-F11C8FEDE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923" y="1123837"/>
            <a:ext cx="8725077" cy="4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How Do We See Light? | Ask A Biologist">
            <a:extLst>
              <a:ext uri="{FF2B5EF4-FFF2-40B4-BE49-F238E27FC236}">
                <a16:creationId xmlns:a16="http://schemas.microsoft.com/office/drawing/2014/main" id="{DA71E076-1F5F-9F21-C6DA-7D8FF70DC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57" y="1123837"/>
            <a:ext cx="8725077" cy="4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B84339-2EF5-B569-E168-C91E69D4A6FE}"/>
              </a:ext>
            </a:extLst>
          </p:cNvPr>
          <p:cNvSpPr txBox="1"/>
          <p:nvPr/>
        </p:nvSpPr>
        <p:spPr>
          <a:xfrm>
            <a:off x="7493977" y="6418330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askabiologist.asu.edu</a:t>
            </a:r>
            <a:r>
              <a:rPr lang="en-US" dirty="0"/>
              <a:t>/rods-and-cones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D0F7A5E-F5CC-3312-AB62-7643AAB1DB84}"/>
              </a:ext>
            </a:extLst>
          </p:cNvPr>
          <p:cNvSpPr/>
          <p:nvPr/>
        </p:nvSpPr>
        <p:spPr>
          <a:xfrm>
            <a:off x="9729216" y="356288"/>
            <a:ext cx="1816608" cy="365760"/>
          </a:xfrm>
          <a:prstGeom prst="wedgeRoundRectCallout">
            <a:avLst>
              <a:gd name="adj1" fmla="val 33567"/>
              <a:gd name="adj2" fmla="val 202499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 6 million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284407A-548E-A552-E359-97DD55CE34FB}"/>
              </a:ext>
            </a:extLst>
          </p:cNvPr>
          <p:cNvSpPr/>
          <p:nvPr/>
        </p:nvSpPr>
        <p:spPr>
          <a:xfrm>
            <a:off x="10251426" y="2361872"/>
            <a:ext cx="1816608" cy="365760"/>
          </a:xfrm>
          <a:prstGeom prst="wedgeRoundRectCallout">
            <a:avLst>
              <a:gd name="adj1" fmla="val 23500"/>
              <a:gd name="adj2" fmla="val -144168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 100 million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80FA-591B-D30C-F552-82AAD74B216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D592D-5024-D24C-E142-3B17A7D02E4A}"/>
              </a:ext>
            </a:extLst>
          </p:cNvPr>
          <p:cNvSpPr txBox="1"/>
          <p:nvPr/>
        </p:nvSpPr>
        <p:spPr>
          <a:xfrm>
            <a:off x="7526868" y="6488668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askabiologist.asu.edu</a:t>
            </a:r>
            <a:r>
              <a:rPr lang="en-US" dirty="0"/>
              <a:t>/rods-and-cones</a:t>
            </a:r>
          </a:p>
        </p:txBody>
      </p:sp>
      <p:pic>
        <p:nvPicPr>
          <p:cNvPr id="9" name="Content Placeholder 6" descr="A diagram of different colors&#10;&#10;Description automatically generated">
            <a:extLst>
              <a:ext uri="{FF2B5EF4-FFF2-40B4-BE49-F238E27FC236}">
                <a16:creationId xmlns:a16="http://schemas.microsoft.com/office/drawing/2014/main" id="{CEC2657A-E064-E297-82BE-04514CF85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888" y="1011237"/>
            <a:ext cx="6184900" cy="4826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4438DEA-8ABF-F2F8-106D-D3031D988553}"/>
              </a:ext>
            </a:extLst>
          </p:cNvPr>
          <p:cNvSpPr/>
          <p:nvPr/>
        </p:nvSpPr>
        <p:spPr>
          <a:xfrm>
            <a:off x="3938954" y="359806"/>
            <a:ext cx="4478216" cy="6096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do you notice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790" t="5541" r="1131" b="6845"/>
          <a:stretch/>
        </p:blipFill>
        <p:spPr>
          <a:xfrm>
            <a:off x="3552092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05F76-64CB-CE56-8CE4-21DD79766A9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perception?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281" y="1474147"/>
            <a:ext cx="4876800" cy="390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2"/>
          <p:cNvPicPr preferRelativeResize="0"/>
          <p:nvPr/>
        </p:nvPicPr>
        <p:blipFill rotWithShape="1">
          <a:blip r:embed="rId4">
            <a:alphaModFix/>
          </a:blip>
          <a:srcRect t="1751"/>
          <a:stretch/>
        </p:blipFill>
        <p:spPr>
          <a:xfrm>
            <a:off x="3633281" y="1232954"/>
            <a:ext cx="3352800" cy="439209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847B8-9F7E-188B-8BB7-70209991E3A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3"/>
          <p:cNvSpPr txBox="1">
            <a:spLocks noGrp="1"/>
          </p:cNvSpPr>
          <p:nvPr>
            <p:ph type="title"/>
          </p:nvPr>
        </p:nvSpPr>
        <p:spPr>
          <a:xfrm>
            <a:off x="3493477" y="23862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1: color is perceived in context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721" name="Google Shape;721;p53"/>
          <p:cNvSpPr/>
          <p:nvPr/>
        </p:nvSpPr>
        <p:spPr>
          <a:xfrm>
            <a:off x="3569677" y="1686420"/>
            <a:ext cx="4038600" cy="4038600"/>
          </a:xfrm>
          <a:prstGeom prst="rect">
            <a:avLst/>
          </a:prstGeom>
          <a:solidFill>
            <a:srgbClr val="95AA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3"/>
          <p:cNvSpPr/>
          <p:nvPr/>
        </p:nvSpPr>
        <p:spPr>
          <a:xfrm>
            <a:off x="7608277" y="1686420"/>
            <a:ext cx="4038600" cy="4038600"/>
          </a:xfrm>
          <a:prstGeom prst="rect">
            <a:avLst/>
          </a:prstGeom>
          <a:solidFill>
            <a:srgbClr val="CDD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3"/>
          <p:cNvSpPr/>
          <p:nvPr/>
        </p:nvSpPr>
        <p:spPr>
          <a:xfrm>
            <a:off x="91703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3"/>
          <p:cNvSpPr/>
          <p:nvPr/>
        </p:nvSpPr>
        <p:spPr>
          <a:xfrm>
            <a:off x="51317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3"/>
          <p:cNvSpPr txBox="1"/>
          <p:nvPr/>
        </p:nvSpPr>
        <p:spPr>
          <a:xfrm>
            <a:off x="4958680" y="6029821"/>
            <a:ext cx="52991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Which small square is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darker green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0489F-62AD-F22A-FFE8-3F823F62049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4"/>
          <p:cNvPicPr preferRelativeResize="0"/>
          <p:nvPr/>
        </p:nvPicPr>
        <p:blipFill rotWithShape="1">
          <a:blip r:embed="rId3">
            <a:alphaModFix/>
          </a:blip>
          <a:srcRect l="1055" t="4870" r="1419" b="2684"/>
          <a:stretch/>
        </p:blipFill>
        <p:spPr>
          <a:xfrm>
            <a:off x="3156420" y="1957145"/>
            <a:ext cx="8905864" cy="3376722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4"/>
          <p:cNvSpPr txBox="1">
            <a:spLocks noGrp="1"/>
          </p:cNvSpPr>
          <p:nvPr>
            <p:ph type="title"/>
          </p:nvPr>
        </p:nvSpPr>
        <p:spPr>
          <a:xfrm>
            <a:off x="3505200" y="4044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2: difference is relative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2" name="Google Shape;73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0" y="1776046"/>
            <a:ext cx="9144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A5C6-A34C-E16E-18BE-EC974F84F03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5"/>
          <p:cNvSpPr txBox="1">
            <a:spLocks noGrp="1"/>
          </p:cNvSpPr>
          <p:nvPr>
            <p:ph type="title"/>
          </p:nvPr>
        </p:nvSpPr>
        <p:spPr>
          <a:xfrm>
            <a:off x="3516407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2a: so are brightness and contrast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8" name="Google Shape;738;p55"/>
          <p:cNvPicPr preferRelativeResize="0"/>
          <p:nvPr/>
        </p:nvPicPr>
        <p:blipFill rotWithShape="1">
          <a:blip r:embed="rId3"/>
          <a:srcRect t="14282" r="1535"/>
          <a:stretch/>
        </p:blipFill>
        <p:spPr>
          <a:xfrm>
            <a:off x="2895601" y="1219200"/>
            <a:ext cx="9166413" cy="496041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5"/>
          <p:cNvSpPr/>
          <p:nvPr/>
        </p:nvSpPr>
        <p:spPr>
          <a:xfrm>
            <a:off x="48006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5"/>
          <p:cNvSpPr/>
          <p:nvPr/>
        </p:nvSpPr>
        <p:spPr>
          <a:xfrm>
            <a:off x="64770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5"/>
          <p:cNvSpPr/>
          <p:nvPr/>
        </p:nvSpPr>
        <p:spPr>
          <a:xfrm>
            <a:off x="83058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5"/>
          <p:cNvSpPr/>
          <p:nvPr/>
        </p:nvSpPr>
        <p:spPr>
          <a:xfrm>
            <a:off x="100584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5"/>
          <p:cNvSpPr/>
          <p:nvPr/>
        </p:nvSpPr>
        <p:spPr>
          <a:xfrm>
            <a:off x="2895600" y="3626913"/>
            <a:ext cx="9166413" cy="241701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BF06D-A705-C896-50F8-F0CC1352EBA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6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4038594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6"/>
          <p:cNvPicPr preferRelativeResize="0"/>
          <p:nvPr/>
        </p:nvPicPr>
        <p:blipFill rotWithShape="1">
          <a:blip r:embed="rId3">
            <a:alphaModFix/>
          </a:blip>
          <a:srcRect l="50138" r="-137"/>
          <a:stretch/>
        </p:blipFill>
        <p:spPr>
          <a:xfrm>
            <a:off x="4126985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6"/>
          <p:cNvSpPr txBox="1">
            <a:spLocks noGrp="1"/>
          </p:cNvSpPr>
          <p:nvPr>
            <p:ph type="title"/>
          </p:nvPr>
        </p:nvSpPr>
        <p:spPr>
          <a:xfrm>
            <a:off x="350519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3: mental models &gt; perception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E5953-2B00-4290-8928-E65CDF7EF6D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1219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Using a poor color scheme can also cause issues with your visualization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palettes</a:t>
            </a:r>
          </a:p>
        </p:txBody>
      </p:sp>
    </p:spTree>
    <p:extLst>
      <p:ext uri="{BB962C8B-B14F-4D97-AF65-F5344CB8AC3E}">
        <p14:creationId xmlns:p14="http://schemas.microsoft.com/office/powerpoint/2010/main" val="2057936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8"/>
          <p:cNvSpPr txBox="1">
            <a:spLocks noGrp="1"/>
          </p:cNvSpPr>
          <p:nvPr>
            <p:ph type="body" idx="1"/>
          </p:nvPr>
        </p:nvSpPr>
        <p:spPr>
          <a:xfrm>
            <a:off x="3610707" y="730202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color dominates</a:t>
            </a:r>
            <a:endParaRPr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Google Shape;861;p11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-539" t="13627" r="66391" b="58329"/>
          <a:stretch/>
        </p:blipFill>
        <p:spPr>
          <a:xfrm>
            <a:off x="3821723" y="1369964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DA06F-5E37-0DDB-666D-C38C182B806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9" name="Google Shape;869;p119">
            <a:extLst>
              <a:ext uri="{FF2B5EF4-FFF2-40B4-BE49-F238E27FC236}">
                <a16:creationId xmlns:a16="http://schemas.microsoft.com/office/drawing/2014/main" id="{415EA4D4-9750-2616-9E25-93ADB562FD46}"/>
              </a:ext>
            </a:extLst>
          </p:cNvPr>
          <p:cNvSpPr txBox="1">
            <a:spLocks/>
          </p:cNvSpPr>
          <p:nvPr/>
        </p:nvSpPr>
        <p:spPr>
          <a:xfrm>
            <a:off x="7753643" y="730202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 to distinguish</a:t>
            </a:r>
            <a:endParaRPr lang="en-US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870;p119">
            <a:extLst>
              <a:ext uri="{FF2B5EF4-FFF2-40B4-BE49-F238E27FC236}">
                <a16:creationId xmlns:a16="http://schemas.microsoft.com/office/drawing/2014/main" id="{14A2EC9D-90A8-4524-C0B7-474B82D00FF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32549" t="14746" r="33302" b="57211"/>
          <a:stretch/>
        </p:blipFill>
        <p:spPr>
          <a:xfrm>
            <a:off x="7753643" y="1720803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78;p120">
            <a:extLst>
              <a:ext uri="{FF2B5EF4-FFF2-40B4-BE49-F238E27FC236}">
                <a16:creationId xmlns:a16="http://schemas.microsoft.com/office/drawing/2014/main" id="{F61138A2-08FB-8DF1-842D-393884444CCB}"/>
              </a:ext>
            </a:extLst>
          </p:cNvPr>
          <p:cNvSpPr txBox="1">
            <a:spLocks/>
          </p:cNvSpPr>
          <p:nvPr/>
        </p:nvSpPr>
        <p:spPr>
          <a:xfrm>
            <a:off x="5787524" y="2754923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Murky</a:t>
            </a:r>
          </a:p>
        </p:txBody>
      </p:sp>
      <p:pic>
        <p:nvPicPr>
          <p:cNvPr id="12" name="Google Shape;879;p120">
            <a:extLst>
              <a:ext uri="{FF2B5EF4-FFF2-40B4-BE49-F238E27FC236}">
                <a16:creationId xmlns:a16="http://schemas.microsoft.com/office/drawing/2014/main" id="{7727C180-4FD7-5893-3A45-296B13FA354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67521" t="13514" r="-1668" b="58442"/>
          <a:stretch/>
        </p:blipFill>
        <p:spPr>
          <a:xfrm>
            <a:off x="5787524" y="3745524"/>
            <a:ext cx="3932238" cy="2821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706" r="3706"/>
          <a:stretch/>
        </p:blipFill>
        <p:spPr>
          <a:xfrm>
            <a:off x="3587261" y="1227875"/>
            <a:ext cx="4038600" cy="4718304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21"/>
          <p:cNvSpPr txBox="1">
            <a:spLocks noGrp="1"/>
          </p:cNvSpPr>
          <p:nvPr>
            <p:ph type="body" idx="2"/>
          </p:nvPr>
        </p:nvSpPr>
        <p:spPr>
          <a:xfrm>
            <a:off x="7778261" y="1227875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out of every 8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has just 2 types of color receptors (rather than 3)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8261" y="926123"/>
            <a:ext cx="403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971DA-39AE-063A-68DF-1BBC7277FD8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2171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 fact: “colorblindness”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24"/>
          <p:cNvSpPr txBox="1">
            <a:spLocks noGrp="1"/>
          </p:cNvSpPr>
          <p:nvPr>
            <p:ph type="body" idx="1"/>
          </p:nvPr>
        </p:nvSpPr>
        <p:spPr>
          <a:xfrm>
            <a:off x="35119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color scheme that converts well to grey scale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124"/>
          <p:cNvPicPr preferRelativeResize="0"/>
          <p:nvPr/>
        </p:nvPicPr>
        <p:blipFill rotWithShape="1">
          <a:blip r:embed="rId3">
            <a:alphaModFix/>
          </a:blip>
          <a:srcRect b="52569"/>
          <a:stretch/>
        </p:blipFill>
        <p:spPr>
          <a:xfrm>
            <a:off x="3511971" y="2271520"/>
            <a:ext cx="8169165" cy="37100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C30DC7-FC71-B10D-9FA1-7EE6F2AC324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happens when you print?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984738"/>
            <a:ext cx="8229600" cy="51112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u="sng" dirty="0"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colorbrewer.org</a:t>
            </a:r>
            <a:r>
              <a:rPr lang="en-US" sz="2400" dirty="0">
                <a:ea typeface="Arial"/>
                <a:cs typeface="Arial"/>
                <a:sym typeface="Arial"/>
              </a:rPr>
              <a:t> provides a whole bunch of palettes that can help us avoid these issues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makes life a lot easier for us!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117"/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099882" y="2819400"/>
            <a:ext cx="284242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7"/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6071682" y="2819400"/>
            <a:ext cx="289634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7"/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9176327" y="2857244"/>
            <a:ext cx="2762754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5DD561-30EA-E6E8-CEB2-87B8DEB50B87}"/>
              </a:ext>
            </a:extLst>
          </p:cNvPr>
          <p:cNvSpPr/>
          <p:nvPr/>
        </p:nvSpPr>
        <p:spPr>
          <a:xfrm>
            <a:off x="4213573" y="6096000"/>
            <a:ext cx="6611816" cy="7428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When should we use each type of color palette?</a:t>
            </a:r>
          </a:p>
        </p:txBody>
      </p:sp>
    </p:spTree>
    <p:extLst>
      <p:ext uri="{BB962C8B-B14F-4D97-AF65-F5344CB8AC3E}">
        <p14:creationId xmlns:p14="http://schemas.microsoft.com/office/powerpoint/2010/main" val="75529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0152" t="742" r="10791" b="1382"/>
          <a:stretch/>
        </p:blipFill>
        <p:spPr>
          <a:xfrm>
            <a:off x="3686035" y="955431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1" name="Google Shape;121;p17"/>
          <p:cNvSpPr txBox="1"/>
          <p:nvPr/>
        </p:nvSpPr>
        <p:spPr>
          <a:xfrm>
            <a:off x="5904338" y="4155831"/>
            <a:ext cx="3770884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(sometimes imperfect) </a:t>
            </a:r>
            <a:endParaRPr dirty="0"/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by which we </a:t>
            </a:r>
            <a:endParaRPr dirty="0"/>
          </a:p>
          <a:p>
            <a:pPr algn="ctr"/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en-U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interpret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 signals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F2D5B-5E26-9DB3-A274-946A8239BD9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 (def.)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7"/>
          <p:cNvSpPr txBox="1">
            <a:spLocks noGrp="1"/>
          </p:cNvSpPr>
          <p:nvPr>
            <p:ph type="body" idx="1"/>
          </p:nvPr>
        </p:nvSpPr>
        <p:spPr>
          <a:xfrm>
            <a:off x="3540370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is about more than just aesthetics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There are compelling </a:t>
            </a:r>
            <a:r>
              <a:rPr lang="en-US" sz="2400" b="1" dirty="0">
                <a:ea typeface="Arial"/>
                <a:cs typeface="Arial"/>
                <a:sym typeface="Arial"/>
              </a:rPr>
              <a:t>cognitive reasons </a:t>
            </a:r>
            <a:r>
              <a:rPr lang="en-US" sz="2400" dirty="0">
                <a:ea typeface="Arial"/>
                <a:cs typeface="Arial"/>
                <a:sym typeface="Arial"/>
              </a:rPr>
              <a:t>why some visualization techniques are helpful and others aren’t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choices we make about </a:t>
            </a:r>
            <a:r>
              <a:rPr lang="en-US" sz="2400" b="1" dirty="0">
                <a:ea typeface="Arial"/>
                <a:cs typeface="Arial"/>
                <a:sym typeface="Arial"/>
              </a:rPr>
              <a:t>visual mappings </a:t>
            </a:r>
            <a:r>
              <a:rPr lang="en-US" sz="2400" dirty="0">
                <a:ea typeface="Arial"/>
                <a:cs typeface="Arial"/>
                <a:sym typeface="Arial"/>
              </a:rPr>
              <a:t>can have a significant effect on performance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F681F-3A98-220F-577D-FB6DF32413D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Takeaways: Perception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 Semester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Please watch this (90s) video: </a:t>
            </a:r>
            <a:r>
              <a:rPr lang="en-US" sz="2000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https://smith.zoom.us/rec/share/VMw2HG9S7iKXiB9iIPUSP55brD_6y0hor5aB2IJ2G-5GK9EmTIpt8TT2-CRrovRF.swJJ83M3CzpcJCEK?startTime=1675788468000</a:t>
            </a:r>
            <a:r>
              <a:rPr lang="en-US" sz="2000" b="0" i="0" dirty="0">
                <a:solidFill>
                  <a:srgbClr val="1155CC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Please fille out this survey: </a:t>
            </a:r>
            <a:br>
              <a:rPr lang="en-US" sz="2000" dirty="0"/>
            </a:br>
            <a:r>
              <a:rPr lang="en-US" sz="2000" b="0" i="0" u="sng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https://smithcollege.qualtrics.com/jfe/form/SV_1YzLF4QVTzJLRKS</a:t>
            </a:r>
            <a:r>
              <a:rPr lang="en-US" u="sng" dirty="0">
                <a:solidFill>
                  <a:srgbClr val="1155CC"/>
                </a:solidFill>
                <a:latin typeface="Arial" panose="020B0604020202020204" pitchFamily="34" charset="0"/>
              </a:rPr>
              <a:t> </a:t>
            </a:r>
            <a:r>
              <a:rPr lang="en-US" sz="2400" dirty="0"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06365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8"/>
          <p:cNvSpPr txBox="1">
            <a:spLocks noGrp="1"/>
          </p:cNvSpPr>
          <p:nvPr>
            <p:ph type="body" idx="1"/>
          </p:nvPr>
        </p:nvSpPr>
        <p:spPr>
          <a:xfrm>
            <a:off x="3540369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Find a partner and open Tableau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Open a dataset of your choosing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Build two visualizations on this dataset</a:t>
            </a:r>
            <a:endParaRPr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One that tells the “real” story in the data (as you understand it)</a:t>
            </a:r>
            <a:endParaRPr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One that uses color, size, or other cues in an intentionally misleading way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5FC97-22B7-088A-A951-6AF017EB9D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Mini-lab: perceptual tricks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9"/>
          <p:cNvSpPr txBox="1">
            <a:spLocks noGrp="1"/>
          </p:cNvSpPr>
          <p:nvPr>
            <p:ph type="body" idx="1"/>
          </p:nvPr>
        </p:nvSpPr>
        <p:spPr>
          <a:xfrm>
            <a:off x="3512820" y="94861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try?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learn about the data?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Can you imagine a scenario that might incline someone to choose your “bad” visualization instead of a better one?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D9E18-35D9-58EE-4224-8A3274324C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6308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344019-F336-662C-0F33-5E41416E8C1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 descr="Pages from lecture2-perceptionandprinciples-140227091630-phpapp0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5081" y="-4572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B8D7F3-EB9B-7D23-7D4B-FE77786B36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709481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 things are processed slowly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F80FD2-B704-8190-A365-FDCEDEFF7B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3493477" y="21687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Others are incredibly fast</a:t>
            </a:r>
            <a:endParaRPr sz="24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E6256-D495-FD14-0A25-46B45278125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  <p:pic>
        <p:nvPicPr>
          <p:cNvPr id="3" name="Google Shape;139;p20">
            <a:extLst>
              <a:ext uri="{FF2B5EF4-FFF2-40B4-BE49-F238E27FC236}">
                <a16:creationId xmlns:a16="http://schemas.microsoft.com/office/drawing/2014/main" id="{0F3D0DFC-8916-80DD-2AFD-5753CF3662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46" name="Google Shape;146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l="48255" t="34045" r="48797" b="59096"/>
          <a:stretch/>
        </p:blipFill>
        <p:spPr>
          <a:xfrm>
            <a:off x="7679541" y="2666954"/>
            <a:ext cx="242587" cy="423348"/>
          </a:xfrm>
          <a:prstGeom prst="roundRect">
            <a:avLst>
              <a:gd name="adj" fmla="val 42157"/>
            </a:avLst>
          </a:prstGeom>
          <a:noFill/>
          <a:ln w="635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974</TotalTime>
  <Words>1510</Words>
  <Application>Microsoft Macintosh PowerPoint</Application>
  <PresentationFormat>Widescreen</PresentationFormat>
  <Paragraphs>246</Paragraphs>
  <Slides>53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Corbel</vt:lpstr>
      <vt:lpstr>Merriweather Sans</vt:lpstr>
      <vt:lpstr>Roboto</vt:lpstr>
      <vt:lpstr>Wingdings 2</vt:lpstr>
      <vt:lpstr>Frame</vt:lpstr>
      <vt:lpstr>Communicating with Data – Perception and Color</vt:lpstr>
      <vt:lpstr>Notes on HW01</vt:lpstr>
      <vt:lpstr>Plan for Today</vt:lpstr>
      <vt:lpstr>PowerPoint Presentation</vt:lpstr>
      <vt:lpstr>PowerPoint Presentation</vt:lpstr>
      <vt:lpstr>PowerPoint Presentation</vt:lpstr>
      <vt:lpstr>PowerPoint Presentation</vt:lpstr>
      <vt:lpstr>Some things are processed slowly</vt:lpstr>
      <vt:lpstr>Others are incredibly fast</vt:lpstr>
      <vt:lpstr>Fast = “pre-attentive processing”</vt:lpstr>
      <vt:lpstr>PowerPoint Presentation</vt:lpstr>
      <vt:lpstr>What did you see?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Ex. flicker can cause change blindness</vt:lpstr>
      <vt:lpstr>Can you see it now?</vt:lpstr>
      <vt:lpstr>Sometimes gestalt &amp; pre-attention compete</vt:lpstr>
      <vt:lpstr>PowerPoint Presentation</vt:lpstr>
      <vt:lpstr>Okay, what about attentive processing?</vt:lpstr>
      <vt:lpstr>Magnitude estimation</vt:lpstr>
      <vt:lpstr>PowerPoint Presentation</vt:lpstr>
      <vt:lpstr>Magnitude estimation</vt:lpstr>
      <vt:lpstr>“Apparent” magnitude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Caveat 1: color is perceived in context</vt:lpstr>
      <vt:lpstr>Caveat 2: difference is relative</vt:lpstr>
      <vt:lpstr>Caveat 2a: so are brightness and contrast</vt:lpstr>
      <vt:lpstr>Caveat 3: mental models &gt;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 Semester Assessment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31</cp:revision>
  <dcterms:created xsi:type="dcterms:W3CDTF">2023-08-03T18:49:17Z</dcterms:created>
  <dcterms:modified xsi:type="dcterms:W3CDTF">2024-10-16T13:50:38Z</dcterms:modified>
</cp:coreProperties>
</file>